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469" r:id="rId3"/>
    <p:sldId id="654" r:id="rId4"/>
    <p:sldId id="608" r:id="rId5"/>
    <p:sldId id="655" r:id="rId6"/>
    <p:sldId id="656" r:id="rId7"/>
    <p:sldId id="657" r:id="rId8"/>
    <p:sldId id="659" r:id="rId9"/>
    <p:sldId id="660" r:id="rId10"/>
    <p:sldId id="664" r:id="rId11"/>
    <p:sldId id="662" r:id="rId12"/>
    <p:sldId id="665" r:id="rId13"/>
    <p:sldId id="666" r:id="rId14"/>
    <p:sldId id="661" r:id="rId15"/>
    <p:sldId id="658" r:id="rId16"/>
    <p:sldId id="395" r:id="rId17"/>
    <p:sldId id="396" r:id="rId18"/>
    <p:sldId id="539" r:id="rId19"/>
    <p:sldId id="601" r:id="rId20"/>
    <p:sldId id="602" r:id="rId21"/>
    <p:sldId id="667" r:id="rId22"/>
    <p:sldId id="668" r:id="rId23"/>
    <p:sldId id="669" r:id="rId24"/>
    <p:sldId id="603" r:id="rId25"/>
    <p:sldId id="604" r:id="rId26"/>
    <p:sldId id="605" r:id="rId27"/>
    <p:sldId id="606" r:id="rId28"/>
    <p:sldId id="607" r:id="rId29"/>
    <p:sldId id="672" r:id="rId30"/>
    <p:sldId id="670" r:id="rId31"/>
    <p:sldId id="671" r:id="rId32"/>
    <p:sldId id="613" r:id="rId33"/>
    <p:sldId id="614" r:id="rId34"/>
    <p:sldId id="615" r:id="rId35"/>
    <p:sldId id="617" r:id="rId36"/>
    <p:sldId id="616" r:id="rId37"/>
    <p:sldId id="618" r:id="rId38"/>
    <p:sldId id="620" r:id="rId39"/>
    <p:sldId id="619" r:id="rId40"/>
    <p:sldId id="621" r:id="rId41"/>
    <p:sldId id="622" r:id="rId42"/>
    <p:sldId id="623" r:id="rId43"/>
    <p:sldId id="624" r:id="rId44"/>
    <p:sldId id="626" r:id="rId45"/>
    <p:sldId id="625" r:id="rId46"/>
    <p:sldId id="574" r:id="rId47"/>
    <p:sldId id="578" r:id="rId48"/>
    <p:sldId id="575" r:id="rId49"/>
    <p:sldId id="576" r:id="rId50"/>
    <p:sldId id="577" r:id="rId51"/>
    <p:sldId id="579" r:id="rId52"/>
    <p:sldId id="586" r:id="rId53"/>
    <p:sldId id="585" r:id="rId54"/>
    <p:sldId id="591" r:id="rId55"/>
    <p:sldId id="592" r:id="rId56"/>
    <p:sldId id="594" r:id="rId57"/>
    <p:sldId id="593" r:id="rId58"/>
    <p:sldId id="584" r:id="rId59"/>
    <p:sldId id="580" r:id="rId60"/>
    <p:sldId id="582" r:id="rId61"/>
    <p:sldId id="581" r:id="rId62"/>
    <p:sldId id="587" r:id="rId63"/>
    <p:sldId id="588" r:id="rId64"/>
    <p:sldId id="590" r:id="rId65"/>
    <p:sldId id="596" r:id="rId66"/>
    <p:sldId id="597" r:id="rId67"/>
    <p:sldId id="599" r:id="rId68"/>
    <p:sldId id="598" r:id="rId69"/>
    <p:sldId id="609" r:id="rId70"/>
    <p:sldId id="610" r:id="rId71"/>
    <p:sldId id="611" r:id="rId72"/>
    <p:sldId id="612" r:id="rId73"/>
    <p:sldId id="647" r:id="rId74"/>
    <p:sldId id="648" r:id="rId75"/>
    <p:sldId id="649" r:id="rId76"/>
    <p:sldId id="650" r:id="rId77"/>
    <p:sldId id="651" r:id="rId78"/>
    <p:sldId id="653" r:id="rId79"/>
    <p:sldId id="39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654"/>
            <p14:sldId id="608"/>
            <p14:sldId id="655"/>
            <p14:sldId id="656"/>
            <p14:sldId id="657"/>
            <p14:sldId id="659"/>
            <p14:sldId id="660"/>
            <p14:sldId id="664"/>
            <p14:sldId id="662"/>
            <p14:sldId id="665"/>
            <p14:sldId id="666"/>
            <p14:sldId id="661"/>
            <p14:sldId id="658"/>
            <p14:sldId id="395"/>
            <p14:sldId id="396"/>
            <p14:sldId id="539"/>
            <p14:sldId id="601"/>
            <p14:sldId id="602"/>
            <p14:sldId id="667"/>
            <p14:sldId id="668"/>
            <p14:sldId id="669"/>
            <p14:sldId id="603"/>
            <p14:sldId id="604"/>
            <p14:sldId id="605"/>
            <p14:sldId id="606"/>
            <p14:sldId id="607"/>
            <p14:sldId id="672"/>
            <p14:sldId id="670"/>
            <p14:sldId id="671"/>
            <p14:sldId id="613"/>
            <p14:sldId id="614"/>
            <p14:sldId id="615"/>
            <p14:sldId id="617"/>
            <p14:sldId id="616"/>
            <p14:sldId id="618"/>
            <p14:sldId id="620"/>
            <p14:sldId id="619"/>
            <p14:sldId id="621"/>
            <p14:sldId id="622"/>
            <p14:sldId id="623"/>
            <p14:sldId id="624"/>
            <p14:sldId id="626"/>
            <p14:sldId id="625"/>
            <p14:sldId id="574"/>
            <p14:sldId id="578"/>
            <p14:sldId id="575"/>
            <p14:sldId id="576"/>
            <p14:sldId id="577"/>
            <p14:sldId id="579"/>
            <p14:sldId id="586"/>
            <p14:sldId id="585"/>
            <p14:sldId id="591"/>
            <p14:sldId id="592"/>
            <p14:sldId id="594"/>
            <p14:sldId id="593"/>
            <p14:sldId id="584"/>
            <p14:sldId id="580"/>
            <p14:sldId id="582"/>
            <p14:sldId id="581"/>
            <p14:sldId id="587"/>
            <p14:sldId id="588"/>
            <p14:sldId id="590"/>
            <p14:sldId id="596"/>
            <p14:sldId id="597"/>
            <p14:sldId id="599"/>
            <p14:sldId id="598"/>
            <p14:sldId id="609"/>
            <p14:sldId id="610"/>
            <p14:sldId id="611"/>
            <p14:sldId id="612"/>
            <p14:sldId id="647"/>
            <p14:sldId id="648"/>
            <p14:sldId id="649"/>
            <p14:sldId id="650"/>
            <p14:sldId id="651"/>
            <p14:sldId id="653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08" autoAdjust="0"/>
  </p:normalViewPr>
  <p:slideViewPr>
    <p:cSldViewPr>
      <p:cViewPr varScale="1">
        <p:scale>
          <a:sx n="110" d="100"/>
          <a:sy n="110" d="100"/>
        </p:scale>
        <p:origin x="2731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https://platform.openai.com/docs/guides/fine-tuning/weights-and-biases-integration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https://wandb.ai/site/company/about-us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6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6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https://platform.openai.com/docs/guides/fine-tuning/authenticate-your-weights-and-biases-account-with-openai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08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https://platform.openai.com/docs/guides/fine-tuning/enable-the-weights-and-biases-integration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https://platform.openai.com/docs/guides/fine-tuning/iterating-on-hyperparameters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36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79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https://platform.openai.com/docs/api-reference/fine-tuning/object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8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https://platform.openai.com/docs/api-reference/fine-tuning/retrieve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16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https://platform.openai.com/docs/guides/fine-tuning/use-a-checkpointed-model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14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https://platform.openai.com/docs/api-reference/fine-tuning/checkpoint-object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78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https://platform.openai.com/docs/api-reference/fine-tuning/list-events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0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https://platform.openai.com/docs/api-reference/fine-tuning/event-object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9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https://platform.openai.com/docs/api-reference/fine-tuning/cancel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38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https://platform.openai.com/docs/guides/fine-tuning/use-a-fine-tuned-model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25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https://platform.openai.com/docs/guides/fine-tuning/use-a-checkpointed-model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__fkGroteskNeue_598ab8"/>
              </a:rPr>
              <a:t>Weights: These are the coefficients applied to the inputs to generate the output.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effectLst/>
                <a:latin typeface="__fkGroteskNeue_598ab8"/>
              </a:rPr>
              <a:t>Biases: These are additional constants added to the weighted sum of inputs to adjust the output.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00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https://wandb.ai/mostafaibrahim17/ml-articles/reports/Fine-Tuning-ChatGPT-for-Sentiment-Analysis-With-W-B--Vmlldzo1NjMzMjQx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11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https://wandb.ai/mostafaibrahim17/ml-articles/reports/Crafting-Superior-Summaries-The-ChatGPT-Fine-Tuning-Guide--Vmlldzo1Njc5NDI1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4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https://wandb.ai/mostafaibrahim17/ml-articles/reports/Fine-Tuning-ChatGPT-for-Question-Answering-With-W-B--Vmlldzo1NTEzNjU2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https://cookbook.openai.com/examples/third_party/gpt_finetuning_with_wandb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51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https://docs.llamaindex.ai/en/stable/examples/finetuning/openai_fine_tuning/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https://towardsdatascience.com/https-medium-com-dashingaditya-rakhecha-understanding-learning-rate-dd5da26bb6de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4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https://platform.openai.com/docs/guides/fine-tuning/analyzing-your-fine-tuned-model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https://platform.openai.com/docs/guides/fine-tuning/iterating-on-data-quality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9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https://platform.openai.com/docs/guides/fine-tuning/iterating-on-data-quantity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  <a:br>
              <a:rPr lang="en-US" dirty="0"/>
            </a:br>
            <a:r>
              <a:rPr lang="en-US" dirty="0"/>
              <a:t>Models</a:t>
            </a:r>
            <a:br>
              <a:rPr lang="en-US" dirty="0"/>
            </a:br>
            <a:r>
              <a:rPr lang="en-US" dirty="0"/>
              <a:t>Part 5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4DD2-B2D1-FEE6-1E02-08DDADA6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A1F64-0EDF-51E2-3F0F-3FBD43D8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69" y="1905000"/>
            <a:ext cx="9002461" cy="40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85DC-80B8-1586-A842-DE5A3126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1959D-58D9-098D-4038-35C5929E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12" y="2209800"/>
            <a:ext cx="85743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201B-1CD7-548C-3B80-26267832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US" dirty="0"/>
              <a:t>Learning Rate + Batch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A6045-10BB-E7F8-6A2C-BD744B85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57" y="1242029"/>
            <a:ext cx="9662286" cy="104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EE8E6-0E83-1AF5-A434-3E80C047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21" y="2559987"/>
            <a:ext cx="6975158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70CF-B86A-9C96-D187-60976D1A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US" dirty="0"/>
              <a:t>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0614-208A-5240-7B5F-7AC1AA6F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41" y="1219200"/>
            <a:ext cx="7613917" cy="51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508E-7ABC-4373-69C5-033DC8E4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9D0F1-6EC1-17EC-23AF-9329869D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13" y="2230720"/>
            <a:ext cx="9953173" cy="23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0518AF0-462E-89F3-1BE4-E74162B73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8" y="0"/>
            <a:ext cx="119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9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20798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32251-4723-0A51-424A-A9E77C96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</a:t>
            </a:r>
            <a:br>
              <a:rPr lang="en-US" dirty="0"/>
            </a:br>
            <a:r>
              <a:rPr lang="en-US" dirty="0"/>
              <a:t>Training Metrics</a:t>
            </a:r>
          </a:p>
        </p:txBody>
      </p:sp>
    </p:spTree>
    <p:extLst>
      <p:ext uri="{BB962C8B-B14F-4D97-AF65-F5344CB8AC3E}">
        <p14:creationId xmlns:p14="http://schemas.microsoft.com/office/powerpoint/2010/main" val="129404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901825"/>
            <a:ext cx="5638800" cy="4270375"/>
          </a:xfrm>
        </p:spPr>
        <p:txBody>
          <a:bodyPr>
            <a:normAutofit fontScale="55000" lnSpcReduction="20000"/>
          </a:bodyPr>
          <a:lstStyle/>
          <a:p>
            <a:r>
              <a:rPr lang="en-US" sz="4000" strike="sngStrike" dirty="0"/>
              <a:t>Understanding Pre-Training</a:t>
            </a:r>
          </a:p>
          <a:p>
            <a:r>
              <a:rPr lang="en-US" sz="4000" strike="sngStrike" dirty="0"/>
              <a:t>Understanding Fine-Tuning</a:t>
            </a:r>
          </a:p>
          <a:p>
            <a:r>
              <a:rPr lang="en-US" sz="4000" strike="sngStrike" dirty="0"/>
              <a:t>When to Use Fine-Tuning </a:t>
            </a:r>
          </a:p>
          <a:p>
            <a:r>
              <a:rPr lang="en-US" sz="4000" strike="sngStrike" dirty="0"/>
              <a:t>Preparing Training Data</a:t>
            </a:r>
          </a:p>
          <a:p>
            <a:r>
              <a:rPr lang="en-US" sz="4000" strike="sngStrike" dirty="0"/>
              <a:t>Cost Calculations</a:t>
            </a:r>
          </a:p>
          <a:p>
            <a:r>
              <a:rPr lang="en-US" sz="4000" strike="sngStrike" dirty="0"/>
              <a:t>Train / Test Split</a:t>
            </a:r>
          </a:p>
          <a:p>
            <a:r>
              <a:rPr lang="en-US" sz="4000" strike="sngStrike" dirty="0"/>
              <a:t>Creating Fine-Tuning Jobs</a:t>
            </a:r>
          </a:p>
          <a:p>
            <a:r>
              <a:rPr lang="en-US" sz="4000" dirty="0"/>
              <a:t>Revisiting Hyperparameters</a:t>
            </a:r>
          </a:p>
          <a:p>
            <a:r>
              <a:rPr lang="en-US" sz="4000" dirty="0"/>
              <a:t>Analyzing the Training Metrics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8C160-FF0E-F5F3-FD0D-4DF79C29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1901825"/>
            <a:ext cx="5486400" cy="4270375"/>
          </a:xfrm>
        </p:spPr>
        <p:txBody>
          <a:bodyPr>
            <a:normAutofit fontScale="55000" lnSpcReduction="20000"/>
          </a:bodyPr>
          <a:lstStyle/>
          <a:p>
            <a:r>
              <a:rPr lang="en-US" sz="4000" dirty="0"/>
              <a:t>Integrations</a:t>
            </a:r>
          </a:p>
          <a:p>
            <a:r>
              <a:rPr lang="en-US" sz="4000" dirty="0"/>
              <a:t>Exploring Fine-Tuning Jobs</a:t>
            </a:r>
          </a:p>
          <a:p>
            <a:r>
              <a:rPr lang="en-US" sz="4000" dirty="0"/>
              <a:t>Understanding Checkpoints</a:t>
            </a:r>
          </a:p>
          <a:p>
            <a:r>
              <a:rPr lang="en-US" sz="4000" dirty="0"/>
              <a:t>Exploring Fine-Tuning Events</a:t>
            </a:r>
          </a:p>
          <a:p>
            <a:r>
              <a:rPr lang="en-US" sz="4000" dirty="0"/>
              <a:t>Using Fine-Tuned Models</a:t>
            </a:r>
          </a:p>
          <a:p>
            <a:r>
              <a:rPr lang="en-US" sz="4000" dirty="0"/>
              <a:t>Fine-Tuning Use Cases</a:t>
            </a:r>
          </a:p>
          <a:p>
            <a:r>
              <a:rPr lang="en-US" sz="4000" dirty="0"/>
              <a:t>Continued Fine-Tuning</a:t>
            </a:r>
          </a:p>
          <a:p>
            <a:r>
              <a:rPr lang="en-US" sz="4000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18FC9-3D21-C61D-79D6-9530496F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18" y="1809828"/>
            <a:ext cx="9518764" cy="32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D7C8B-74CF-8FEF-F75D-99C69D26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7" y="0"/>
            <a:ext cx="741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AA8D-03FF-10E8-EAED-599DFADD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E4286-650E-B308-5483-9F9B6EBE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69" y="1828800"/>
            <a:ext cx="88514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6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80AA-CF19-782E-EA0A-AD39F19D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EAF9-50E3-6C4D-FB2C-7BC94EE9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53" y="1905000"/>
            <a:ext cx="8783093" cy="40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2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9F9B-7BAE-E2B6-325B-B316AA75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6" y="152400"/>
            <a:ext cx="10453009" cy="1515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CAED0-1A1F-0669-A6B8-5214BE53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05000"/>
            <a:ext cx="100584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42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2CE712-2D4B-5C43-6E40-759308BE9D48}"/>
              </a:ext>
            </a:extLst>
          </p:cNvPr>
          <p:cNvGrpSpPr/>
          <p:nvPr/>
        </p:nvGrpSpPr>
        <p:grpSpPr>
          <a:xfrm>
            <a:off x="504497" y="1562100"/>
            <a:ext cx="11183006" cy="3733800"/>
            <a:chOff x="504497" y="609600"/>
            <a:chExt cx="11183006" cy="3733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4419EE-3301-5DFC-0FB7-4B6557198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497" y="609600"/>
              <a:ext cx="11183006" cy="1219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EE147C-40BC-4A8A-FE14-1B0154BF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05" y="2629000"/>
              <a:ext cx="11123190" cy="17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45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5A65-AD8C-545D-A0DD-0D021657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Pulling Training Metrics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2CAE6-A640-059D-025F-6AA90843443F}"/>
              </a:ext>
            </a:extLst>
          </p:cNvPr>
          <p:cNvSpPr txBox="1"/>
          <p:nvPr/>
        </p:nvSpPr>
        <p:spPr>
          <a:xfrm>
            <a:off x="1333500" y="2057400"/>
            <a:ext cx="9525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fetch_and_process_fine_tuning_metrics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Function to replace colons with underscores for file names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replace_colons_with_underscores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input_string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input_string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.replace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':'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'_'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Get the training metrics for the fine-tuning job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fine_tune_job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.fine_tuning.jobs.retrieve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File ID of the file you want to download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fine_tune_job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.result_files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Retrieve the file content directly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.files.content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168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2C1ED-E6A7-9309-EF0D-4423D6E2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92" y="0"/>
            <a:ext cx="981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4EE70-8CCC-1AA4-522F-92C29A70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8" y="1424105"/>
            <a:ext cx="11418744" cy="4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5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9D26-F3D1-6F1B-4702-393BED9C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Fine-Tuning</a:t>
            </a:r>
            <a:br>
              <a:rPr lang="en-US" dirty="0"/>
            </a:br>
            <a:r>
              <a:rPr lang="en-US" dirty="0"/>
              <a:t>“Fine-Tuning with a Fine-Tuned Model”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9EB4-0F2A-C44E-3727-D38D061A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21" y="1828800"/>
            <a:ext cx="850275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D69B44-10EC-2994-38BE-EFE8DA6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Revisiting Hyperparameters</a:t>
            </a:r>
            <a:br>
              <a:rPr lang="en-US" dirty="0"/>
            </a:br>
            <a:r>
              <a:rPr lang="en-US" dirty="0"/>
              <a:t>AKA “Optimizers”</a:t>
            </a:r>
          </a:p>
        </p:txBody>
      </p:sp>
    </p:spTree>
    <p:extLst>
      <p:ext uri="{BB962C8B-B14F-4D97-AF65-F5344CB8AC3E}">
        <p14:creationId xmlns:p14="http://schemas.microsoft.com/office/powerpoint/2010/main" val="3274781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A683-E508-6C58-8ACC-A750CEE3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Fine-Tuning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BA2A-FC4D-25E6-C347-9178FF0A7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a fine-tuning job.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your fine-tuned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performance.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fine-tuning job on the fine-tuned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your new fine-tuned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performance.</a:t>
            </a:r>
          </a:p>
        </p:txBody>
      </p:sp>
    </p:spTree>
    <p:extLst>
      <p:ext uri="{BB962C8B-B14F-4D97-AF65-F5344CB8AC3E}">
        <p14:creationId xmlns:p14="http://schemas.microsoft.com/office/powerpoint/2010/main" val="43631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0EB42-AB60-EDA7-1F27-9A621DEB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Continued Fine-Tuning (UI)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F4105-C05F-14DA-FC26-30276A5B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008566"/>
            <a:ext cx="6629400" cy="43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3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1B7C30-F81C-268A-8909-EF9272CD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</p:txBody>
      </p:sp>
      <p:pic>
        <p:nvPicPr>
          <p:cNvPr id="2050" name="Picture 2" descr="Weights &amp; Biases: The AI Developer Platform">
            <a:extLst>
              <a:ext uri="{FF2B5EF4-FFF2-40B4-BE49-F238E27FC236}">
                <a16:creationId xmlns:a16="http://schemas.microsoft.com/office/drawing/2014/main" id="{5DD790D6-0993-CDEB-F2F3-F2BBBAE1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28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27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4A801-CF9F-F8D9-6E80-95B53609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" y="1600428"/>
            <a:ext cx="121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2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4C777-D198-5F3C-8482-5DEC73E4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355FC-A4FB-3D38-0E83-11D65CF7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53" y="0"/>
            <a:ext cx="8124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4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1FBE0-1BB5-DE2C-4C8C-D1E54D24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33400"/>
            <a:ext cx="2819048" cy="10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9E93B-2EB6-E801-6FF8-CDD0E6B6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771" y="0"/>
            <a:ext cx="327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58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2E7E-566D-203F-41C1-1C8FEAEC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71" y="457571"/>
            <a:ext cx="9942857" cy="5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0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41EC-9C72-D763-BFEA-D2A7F198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Weights &amp; Biases Website</a:t>
            </a:r>
          </a:p>
        </p:txBody>
      </p:sp>
      <p:pic>
        <p:nvPicPr>
          <p:cNvPr id="3" name="Picture 2" descr="Weights &amp; Biases: The AI Developer Platform">
            <a:extLst>
              <a:ext uri="{FF2B5EF4-FFF2-40B4-BE49-F238E27FC236}">
                <a16:creationId xmlns:a16="http://schemas.microsoft.com/office/drawing/2014/main" id="{A034A09D-9545-6D0C-B06A-183F2188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4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11160-2AF4-1945-99EC-F821B029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2552381" cy="32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021DA-077B-FA80-CD31-8239B4A4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33" y="343285"/>
            <a:ext cx="5866667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60E0C-D707-FF04-887D-256837F6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3" y="566905"/>
            <a:ext cx="10979854" cy="57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47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C8D-158D-E3A3-2FCB-021CA0EA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a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FAC2-549E-5D5B-AC00-55A62395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905000"/>
            <a:ext cx="5867400" cy="45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7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6FC-C6DD-EC74-51E6-D642DB3C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824"/>
            <a:ext cx="12192000" cy="50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97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ACCA-90A6-F256-78C3-7565E48F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Authenticate Your W&amp;B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92723-B27A-0C59-5A21-2F5FBA91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920"/>
            <a:ext cx="12192000" cy="18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0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F479A-4DBD-2E89-79FB-41C847A7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2192000" cy="1812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9B5D-EF22-12B6-8DC3-B3473D11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800"/>
            <a:ext cx="12192000" cy="23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1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5A293-2BB2-B468-F404-3E65DC03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57" y="0"/>
            <a:ext cx="5147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ECBC-9DA9-934C-26FE-C0C58E7F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0"/>
            <a:ext cx="9144000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Create a Fine-Tuning Job </a:t>
            </a:r>
            <a:br>
              <a:rPr lang="en-US" dirty="0"/>
            </a:br>
            <a:r>
              <a:rPr lang="en-US" dirty="0"/>
              <a:t>with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6F2B0-4D6E-EE6B-2458-43502CFC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07" y="1600200"/>
            <a:ext cx="64341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6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1DE0C4-60EA-D440-A263-B191F1D6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br>
              <a:rPr lang="en-US" dirty="0"/>
            </a:br>
            <a:r>
              <a:rPr lang="en-US" dirty="0"/>
              <a:t>Fine-Tuning Jobs</a:t>
            </a:r>
          </a:p>
        </p:txBody>
      </p:sp>
    </p:spTree>
    <p:extLst>
      <p:ext uri="{BB962C8B-B14F-4D97-AF65-F5344CB8AC3E}">
        <p14:creationId xmlns:p14="http://schemas.microsoft.com/office/powerpoint/2010/main" val="158576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EC459-1F31-7FB9-6F3B-917B32CC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72" y="557080"/>
            <a:ext cx="5362257" cy="5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3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9A0-499A-DB77-61E4-254CCE20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47" y="9952"/>
            <a:ext cx="7761905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02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AB8AF-821F-1428-EA93-DFD18A2F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58" y="0"/>
            <a:ext cx="578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9543-DE9B-A7CB-C190-C2DE2056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32F7C-F4B1-FBF5-A74B-571F8C683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048" y="1981200"/>
            <a:ext cx="43434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Parameters are internal to the model </a:t>
            </a:r>
            <a:r>
              <a:rPr lang="en-US" sz="2800" dirty="0"/>
              <a:t>and are learned from the training data.</a:t>
            </a:r>
          </a:p>
          <a:p>
            <a:pPr marL="0" indent="0">
              <a:buNone/>
            </a:pPr>
            <a:r>
              <a:rPr lang="en-US" sz="2800" dirty="0"/>
              <a:t> They are the variables that the learning algorithm adjusts during the training process to minimize the error between the predicted and actual outputs.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125A2-3F76-7165-0E3D-1E536556C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7648" y="1981200"/>
            <a:ext cx="4343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chemeClr val="accent2"/>
                </a:solidFill>
                <a:effectLst/>
              </a:rPr>
              <a:t>Hyperparameters are external to the model </a:t>
            </a:r>
            <a:r>
              <a:rPr lang="en-US" sz="2800" b="0" i="0" dirty="0">
                <a:effectLst/>
              </a:rPr>
              <a:t>and are set before the training process begins. </a:t>
            </a:r>
          </a:p>
          <a:p>
            <a:pPr marL="0" indent="0">
              <a:buNone/>
            </a:pPr>
            <a:endParaRPr lang="en-US" sz="2800" b="0" i="0" dirty="0">
              <a:effectLst/>
            </a:endParaRPr>
          </a:p>
          <a:p>
            <a:pPr marL="0" indent="0">
              <a:buNone/>
            </a:pPr>
            <a:r>
              <a:rPr lang="en-US" sz="2800" b="0" i="0" dirty="0">
                <a:effectLst/>
              </a:rPr>
              <a:t>They are not learned from the training data but are used to control the learning process and influence the behavior of the model.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7564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64FF3-F326-6DC5-D040-AEF7CDF6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84" y="0"/>
            <a:ext cx="560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3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1EAE-4EE2-75D9-AA4C-27CFF491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15B4-633F-3CF5-8FE1-F05BB1287DF3}"/>
              </a:ext>
            </a:extLst>
          </p:cNvPr>
          <p:cNvSpPr txBox="1"/>
          <p:nvPr/>
        </p:nvSpPr>
        <p:spPr>
          <a:xfrm>
            <a:off x="1981200" y="2459504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our fine-tuning jobs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ft_jobs_list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job </a:t>
            </a: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ft_jobs_list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(job.id,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job.object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job.status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4388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0EC96-D122-99B1-3FA2-8AFF37C3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05" y="628810"/>
            <a:ext cx="7585591" cy="56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F43C-D94E-9045-286F-364ABA5B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Retrieving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0C46-94A6-C3D3-A783-46B990C2A9B5}"/>
              </a:ext>
            </a:extLst>
          </p:cNvPr>
          <p:cNvSpPr txBox="1"/>
          <p:nvPr/>
        </p:nvSpPr>
        <p:spPr>
          <a:xfrm>
            <a:off x="1495425" y="2514600"/>
            <a:ext cx="8458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Retrieve the fine-tuning job by ID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retrieved_job</a:t>
            </a:r>
            <a:r>
              <a:rPr lang="en-US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client.fine_tuning.jobs.retrieve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(job.id)</a:t>
            </a:r>
          </a:p>
        </p:txBody>
      </p:sp>
    </p:spTree>
    <p:extLst>
      <p:ext uri="{BB962C8B-B14F-4D97-AF65-F5344CB8AC3E}">
        <p14:creationId xmlns:p14="http://schemas.microsoft.com/office/powerpoint/2010/main" val="1953804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EAD55-0246-F554-CF4E-654A2787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Checkpoints</a:t>
            </a:r>
          </a:p>
        </p:txBody>
      </p:sp>
    </p:spTree>
    <p:extLst>
      <p:ext uri="{BB962C8B-B14F-4D97-AF65-F5344CB8AC3E}">
        <p14:creationId xmlns:p14="http://schemas.microsoft.com/office/powerpoint/2010/main" val="867529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3BFBA-D6D4-40B2-3545-01987CD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9" y="1243142"/>
            <a:ext cx="11079002" cy="43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0D7C1-FFF1-6181-311F-F1CF16A9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06" y="0"/>
            <a:ext cx="674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0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7E5B-612E-91A8-043C-A5C110EE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Listing Job Checkpoints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9BBCF-2F29-B87A-30B6-5B021D66A8C8}"/>
              </a:ext>
            </a:extLst>
          </p:cNvPr>
          <p:cNvSpPr txBox="1"/>
          <p:nvPr/>
        </p:nvSpPr>
        <p:spPr>
          <a:xfrm>
            <a:off x="609600" y="2736502"/>
            <a:ext cx="1082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all fine-tuning job checkpoints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ft_jobs_checkpoints_list</a:t>
            </a:r>
            <a:r>
              <a:rPr lang="en-US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client.fine_tuning.jobs.checkpoints.list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(my_ft_job.id)</a:t>
            </a:r>
          </a:p>
        </p:txBody>
      </p:sp>
    </p:spTree>
    <p:extLst>
      <p:ext uri="{BB962C8B-B14F-4D97-AF65-F5344CB8AC3E}">
        <p14:creationId xmlns:p14="http://schemas.microsoft.com/office/powerpoint/2010/main" val="438458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CF505-8235-33C3-0132-4F337C9E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br>
              <a:rPr lang="en-US" dirty="0"/>
            </a:br>
            <a:r>
              <a:rPr lang="en-US" dirty="0"/>
              <a:t>Fine-Tuning Events</a:t>
            </a:r>
          </a:p>
        </p:txBody>
      </p:sp>
    </p:spTree>
    <p:extLst>
      <p:ext uri="{BB962C8B-B14F-4D97-AF65-F5344CB8AC3E}">
        <p14:creationId xmlns:p14="http://schemas.microsoft.com/office/powerpoint/2010/main" val="2243113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CBFC5-FFA5-B692-6FD5-C3797E0B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19" y="327540"/>
            <a:ext cx="8124362" cy="62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F02E5D-D5B9-9396-63F3-26961699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D5BB33-5D0B-28FD-B36D-676F89D4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74" y="1462599"/>
            <a:ext cx="10051651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04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DF64B-2F4A-F793-8718-85EB5959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392675"/>
            <a:ext cx="6972300" cy="6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7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B470-9E57-FB38-25F6-915C6CD2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 Fine-Tuning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BCC6B-99E9-F605-C47E-DBEE06B109F1}"/>
              </a:ext>
            </a:extLst>
          </p:cNvPr>
          <p:cNvSpPr txBox="1"/>
          <p:nvPr/>
        </p:nvSpPr>
        <p:spPr>
          <a:xfrm>
            <a:off x="1143000" y="2514600"/>
            <a:ext cx="990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the events for the first fine-tuning job in our list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ft_events_list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client.fine_tuning.jobs.list_events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job.id,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limit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)</a:t>
            </a:r>
          </a:p>
          <a:p>
            <a:b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event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ft_events_list.data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(event.id,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event.object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event.created_at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event.level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event.type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event.message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0257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0F641-ACCC-DF68-76C0-B2FB957F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87" y="1381223"/>
            <a:ext cx="9671426" cy="40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9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0EE9-FDBB-995C-4311-0ECDDA51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Cancelling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F8A47-7849-8944-234C-5B49698B2A78}"/>
              </a:ext>
            </a:extLst>
          </p:cNvPr>
          <p:cNvSpPr txBox="1"/>
          <p:nvPr/>
        </p:nvSpPr>
        <p:spPr>
          <a:xfrm>
            <a:off x="457200" y="2819400"/>
            <a:ext cx="11049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Cancel the fine-tuning job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client.fine_tuning.jobs.cancel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(dead_ft_job_walking.id)</a:t>
            </a:r>
          </a:p>
        </p:txBody>
      </p:sp>
    </p:spTree>
    <p:extLst>
      <p:ext uri="{BB962C8B-B14F-4D97-AF65-F5344CB8AC3E}">
        <p14:creationId xmlns:p14="http://schemas.microsoft.com/office/powerpoint/2010/main" val="3182598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BAAB6-2DF6-0307-23EF-863F4B7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3380023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83D6B-E763-F08E-8009-98AC5FDA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7" y="1933662"/>
            <a:ext cx="11163826" cy="29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8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5C75-9CE1-FB32-71BE-FC69EE7C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Fine-Tuned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56293-D728-A61F-45D1-CEB1370B133B}"/>
              </a:ext>
            </a:extLst>
          </p:cNvPr>
          <p:cNvSpPr txBox="1"/>
          <p:nvPr/>
        </p:nvSpPr>
        <p:spPr>
          <a:xfrm>
            <a:off x="152400" y="2209800"/>
            <a:ext cx="1173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Use the fine-tuned model to generate a completion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client.chat.completions.create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“ft:gpt-4o-mini-2024-07-18:personal::9rD1XNCu”</a:t>
            </a: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"Marv is a factual chatbot that is also sarcastic."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"What is limburger cheese?"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]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completion.choices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message.content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591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3BFBA-D6D4-40B2-3545-01987CD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9" y="1243142"/>
            <a:ext cx="11079002" cy="43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88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CC1646-5739-E5F0-8C5E-CD3D131C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Checkpointed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BAAA-6F14-88FA-8F7C-D5BAB9BD108F}"/>
              </a:ext>
            </a:extLst>
          </p:cNvPr>
          <p:cNvSpPr txBox="1"/>
          <p:nvPr/>
        </p:nvSpPr>
        <p:spPr>
          <a:xfrm>
            <a:off x="76200" y="2362200"/>
            <a:ext cx="120395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Use the checkpointed model to generate a completion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completion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client.chat.completions.create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“ft:gpt-4o-mini-2024-07-18:personal::9rD1XEpY:ckpt-step-200”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"Marv is a factual chatbot that is also sarcastic."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"What is limburger cheese?"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]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1661449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C4E292-447D-24D3-F63A-F2DAB9B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Use Cases</a:t>
            </a:r>
          </a:p>
        </p:txBody>
      </p:sp>
    </p:spTree>
    <p:extLst>
      <p:ext uri="{BB962C8B-B14F-4D97-AF65-F5344CB8AC3E}">
        <p14:creationId xmlns:p14="http://schemas.microsoft.com/office/powerpoint/2010/main" val="279807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AC48-4996-4D70-43C8-9853DF30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1143000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AF626-D57E-3174-D5B5-84667A7D2E88}"/>
              </a:ext>
            </a:extLst>
          </p:cNvPr>
          <p:cNvSpPr txBox="1"/>
          <p:nvPr/>
        </p:nvSpPr>
        <p:spPr>
          <a:xfrm>
            <a:off x="1676400" y="1644908"/>
            <a:ext cx="9448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Learning Rate: Determines the step size during the optimization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Batch Size: The number of training examples used in one iteration.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Number of Epochs: The number of times the entire training dataset is passed through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Number of Layers: In neural networks, this refers to the number of hidden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Number of Neurons per Layer: The number of neurons in each hidden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Dropout Rate: The fraction of neurons to drop during training to prevent overfitting.</a:t>
            </a:r>
          </a:p>
        </p:txBody>
      </p:sp>
    </p:spTree>
    <p:extLst>
      <p:ext uri="{BB962C8B-B14F-4D97-AF65-F5344CB8AC3E}">
        <p14:creationId xmlns:p14="http://schemas.microsoft.com/office/powerpoint/2010/main" val="31406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75FE17-188F-4D86-647E-777E1A1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and 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B9D7D-0D61-DACF-CB49-21D25052354A}"/>
              </a:ext>
            </a:extLst>
          </p:cNvPr>
          <p:cNvSpPr txBox="1"/>
          <p:nvPr/>
        </p:nvSpPr>
        <p:spPr>
          <a:xfrm>
            <a:off x="266700" y="2590800"/>
            <a:ext cx="1165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"messages"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system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Marv is a factual chatbot that is also sarcastic.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What's the capital of France?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assistant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Paris, as if everyone doesn't know that already.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}]}</a:t>
            </a:r>
          </a:p>
        </p:txBody>
      </p:sp>
    </p:spTree>
    <p:extLst>
      <p:ext uri="{BB962C8B-B14F-4D97-AF65-F5344CB8AC3E}">
        <p14:creationId xmlns:p14="http://schemas.microsoft.com/office/powerpoint/2010/main" val="1955372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AD4B-8B37-F43F-FC5C-A644B97A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858083"/>
          </a:xfrm>
        </p:spPr>
        <p:txBody>
          <a:bodyPr/>
          <a:lstStyle/>
          <a:p>
            <a:r>
              <a:rPr lang="en-US" dirty="0"/>
              <a:t>Structured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37A1A-F754-0147-9032-926564BFE2ED}"/>
              </a:ext>
            </a:extLst>
          </p:cNvPr>
          <p:cNvSpPr txBox="1"/>
          <p:nvPr/>
        </p:nvSpPr>
        <p:spPr>
          <a:xfrm>
            <a:off x="304800" y="1571685"/>
            <a:ext cx="11811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"messages"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What's the weather like in Tokyo right now?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assistant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null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function_call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"arguments"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{\"location\": \"Tokyo, Japan\", \"format\": \"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celsius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\"}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}},</a:t>
            </a:r>
          </a:p>
          <a:p>
            <a:endParaRPr lang="en-US" sz="2000" dirty="0">
              <a:solidFill>
                <a:srgbClr val="FFFFFF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	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{\"location\": \"Tokyo, Japan\", \"temperature\": 28.5, \"unit\": \"°C\", \"humidity\": 65, \"condition\": \"partly cloudy\"}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</p:txBody>
      </p:sp>
    </p:spTree>
    <p:extLst>
      <p:ext uri="{BB962C8B-B14F-4D97-AF65-F5344CB8AC3E}">
        <p14:creationId xmlns:p14="http://schemas.microsoft.com/office/powerpoint/2010/main" val="465714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A18B-7738-CDDE-2286-5CC98079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Structured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052F7-BDB7-BBEF-8B36-9AD1CCFC46C5}"/>
              </a:ext>
            </a:extLst>
          </p:cNvPr>
          <p:cNvSpPr txBox="1"/>
          <p:nvPr/>
        </p:nvSpPr>
        <p:spPr>
          <a:xfrm>
            <a:off x="76200" y="1631752"/>
            <a:ext cx="120396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chat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completions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retrieved_job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fine_tuned_model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"You are a helpful assistant that can retrieve weather information."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user_input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"Get the current weather for a specific 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"parameters"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"object"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"properties"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city and country, e.g., 'London, UK'"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"format"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enum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celsius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fahrenheit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temperature unit to use"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"required"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}],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function_call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"auto"</a:t>
            </a:r>
            <a:endParaRPr lang="en-US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3132731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61D27-CA1F-9491-BE99-4CB00982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1140355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6454F8-AD54-9D13-6E00-38E2AE74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8" y="815239"/>
            <a:ext cx="7841283" cy="52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8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E187-EE64-0F53-FFA8-58AC6B39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21" y="1680151"/>
            <a:ext cx="8773557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93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D6CCB0-0663-F94A-08CD-7EFF0DD7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20" y="1805888"/>
            <a:ext cx="9031159" cy="3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13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549-C93C-B296-A3D7-4232C300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Fine-Tuning: 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19D0-5EFA-75D8-1C98-7DAC6CDA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22" y="2567908"/>
            <a:ext cx="9310555" cy="1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9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7E78-41BF-AFBD-2EF9-66A5CA2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a Smaller Model from a</a:t>
            </a:r>
            <a:br>
              <a:rPr lang="en-US" dirty="0"/>
            </a:br>
            <a:r>
              <a:rPr lang="en-US" dirty="0"/>
              <a:t>Larger Model’s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B777-9526-DDFF-2DB3-45F9641B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16" y="2057400"/>
            <a:ext cx="87109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9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DF793-DD45-53A8-B78B-E140E0CF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AC48-4996-4D70-43C8-9853DF30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1143000"/>
          </a:xfrm>
        </p:spPr>
        <p:txBody>
          <a:bodyPr/>
          <a:lstStyle/>
          <a:p>
            <a:r>
              <a:rPr lang="en-US" dirty="0"/>
              <a:t>Hyperparameters We Can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AF626-D57E-3174-D5B5-84667A7D2E88}"/>
              </a:ext>
            </a:extLst>
          </p:cNvPr>
          <p:cNvSpPr txBox="1"/>
          <p:nvPr/>
        </p:nvSpPr>
        <p:spPr>
          <a:xfrm>
            <a:off x="1676400" y="1644908"/>
            <a:ext cx="9448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Learning Rate: Determines the step size during the optimization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Batch Size: The number of training examples used in one iteration.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Number of Epochs: The number of times the entire training dataset is passed through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trike="sngStrike" dirty="0"/>
              <a:t>Number of Layers: In neural networks, this refers to the number of hidden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strike="sngStrik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trike="sngStrike" dirty="0"/>
              <a:t>Number of Neurons per Layer: The number of neurons in each hidden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strike="sngStrik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trike="sngStrike" dirty="0"/>
              <a:t>Dropout Rate: The fraction of neurons to drop during training to prevent overfitting.</a:t>
            </a:r>
          </a:p>
        </p:txBody>
      </p:sp>
    </p:spTree>
    <p:extLst>
      <p:ext uri="{BB962C8B-B14F-4D97-AF65-F5344CB8AC3E}">
        <p14:creationId xmlns:p14="http://schemas.microsoft.com/office/powerpoint/2010/main" val="361066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65ED-7FAD-690C-5337-5801551C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272CF-4E2D-0233-6B5D-E698A12B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676399"/>
            <a:ext cx="7696200" cy="50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1602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34434</TotalTime>
  <Words>1957</Words>
  <Application>Microsoft Office PowerPoint</Application>
  <PresentationFormat>Widescreen</PresentationFormat>
  <Paragraphs>252</Paragraphs>
  <Slides>79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__fkGroteskNeue_598ab8</vt:lpstr>
      <vt:lpstr>Arial</vt:lpstr>
      <vt:lpstr>Candara</vt:lpstr>
      <vt:lpstr>Consolas</vt:lpstr>
      <vt:lpstr>Tech Computer 16x9</vt:lpstr>
      <vt:lpstr>Fine-Tuning Models Part 5</vt:lpstr>
      <vt:lpstr>What We Will Cover</vt:lpstr>
      <vt:lpstr>Revisiting Hyperparameters AKA “Optimizers”</vt:lpstr>
      <vt:lpstr>PowerPoint Presentation</vt:lpstr>
      <vt:lpstr>Parameters vs Hyperparameters</vt:lpstr>
      <vt:lpstr>Parameters</vt:lpstr>
      <vt:lpstr>Hyperparameters</vt:lpstr>
      <vt:lpstr>Hyperparameters We Can Change</vt:lpstr>
      <vt:lpstr>Loss Function</vt:lpstr>
      <vt:lpstr>Learning Rate</vt:lpstr>
      <vt:lpstr>Batch Size</vt:lpstr>
      <vt:lpstr>Learning Rate + Batch Size</vt:lpstr>
      <vt:lpstr>Epochs</vt:lpstr>
      <vt:lpstr>Convergence</vt:lpstr>
      <vt:lpstr>PowerPoint Presentation</vt:lpstr>
      <vt:lpstr>PowerPoint Presentation</vt:lpstr>
      <vt:lpstr>Membership has its privileges</vt:lpstr>
      <vt:lpstr>https://www.youtube.com/@AINewsFresh</vt:lpstr>
      <vt:lpstr>Analyzing the  Training Metrics</vt:lpstr>
      <vt:lpstr>PowerPoint Presentation</vt:lpstr>
      <vt:lpstr>PowerPoint Presentation</vt:lpstr>
      <vt:lpstr>Overfitting</vt:lpstr>
      <vt:lpstr>Underfitting</vt:lpstr>
      <vt:lpstr>PowerPoint Presentation</vt:lpstr>
      <vt:lpstr>PowerPoint Presentation</vt:lpstr>
      <vt:lpstr>Demo: Pulling Training Metrics Data</vt:lpstr>
      <vt:lpstr>PowerPoint Presentation</vt:lpstr>
      <vt:lpstr>PowerPoint Presentation</vt:lpstr>
      <vt:lpstr>Continued Fine-Tuning “Fine-Tuning with a Fine-Tuned Model”</vt:lpstr>
      <vt:lpstr>Continued Fine-Tuning Steps</vt:lpstr>
      <vt:lpstr>Demo: Continued Fine-Tuning (UI)</vt:lpstr>
      <vt:lpstr>Integrations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Weights &amp; Biases Website</vt:lpstr>
      <vt:lpstr>PowerPoint Presentation</vt:lpstr>
      <vt:lpstr>Demo: Creating a Project</vt:lpstr>
      <vt:lpstr>PowerPoint Presentation</vt:lpstr>
      <vt:lpstr>Demo: Authenticate Your W&amp;B Account</vt:lpstr>
      <vt:lpstr>PowerPoint Presentation</vt:lpstr>
      <vt:lpstr>PowerPoint Presentation</vt:lpstr>
      <vt:lpstr>Demo: Create a Fine-Tuning Job  with Integration</vt:lpstr>
      <vt:lpstr>Exploring  Fine-Tuning Jobs</vt:lpstr>
      <vt:lpstr>PowerPoint Presentation</vt:lpstr>
      <vt:lpstr>PowerPoint Presentation</vt:lpstr>
      <vt:lpstr>PowerPoint Presentation</vt:lpstr>
      <vt:lpstr>PowerPoint Presentation</vt:lpstr>
      <vt:lpstr>Demo: List Fine-Tuning Jobs</vt:lpstr>
      <vt:lpstr>PowerPoint Presentation</vt:lpstr>
      <vt:lpstr>Demo: Retrieving Fine-Tuning Jobs</vt:lpstr>
      <vt:lpstr>Understanding Checkpoints</vt:lpstr>
      <vt:lpstr>PowerPoint Presentation</vt:lpstr>
      <vt:lpstr>PowerPoint Presentation</vt:lpstr>
      <vt:lpstr>Demo: Listing Job Checkpoints</vt:lpstr>
      <vt:lpstr>Exploring  Fine-Tuning Events</vt:lpstr>
      <vt:lpstr>PowerPoint Presentation</vt:lpstr>
      <vt:lpstr>PowerPoint Presentation</vt:lpstr>
      <vt:lpstr>Demo: List Fine-Tuning Events</vt:lpstr>
      <vt:lpstr>PowerPoint Presentation</vt:lpstr>
      <vt:lpstr>Demo: Cancelling Fine-Tuning Jobs</vt:lpstr>
      <vt:lpstr>Using Fine-Tuned Models</vt:lpstr>
      <vt:lpstr>PowerPoint Presentation</vt:lpstr>
      <vt:lpstr>Demo: Using Fine-Tuned Models</vt:lpstr>
      <vt:lpstr>PowerPoint Presentation</vt:lpstr>
      <vt:lpstr>Demo: Using Checkpointed Models</vt:lpstr>
      <vt:lpstr>Fine-Tuning Use Cases</vt:lpstr>
      <vt:lpstr>Style and Tone</vt:lpstr>
      <vt:lpstr>Structured Output</vt:lpstr>
      <vt:lpstr>Demo: Structured Output</vt:lpstr>
      <vt:lpstr>Practical Examples</vt:lpstr>
      <vt:lpstr>PowerPoint Presentation</vt:lpstr>
      <vt:lpstr>PowerPoint Presentation</vt:lpstr>
      <vt:lpstr>PowerPoint Presentation</vt:lpstr>
      <vt:lpstr>Domain Specific Fine-Tuning: Legal</vt:lpstr>
      <vt:lpstr>Fine Tuning a Smaller Model from a Larger Model’s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119</cp:revision>
  <dcterms:created xsi:type="dcterms:W3CDTF">2024-02-05T00:50:55Z</dcterms:created>
  <dcterms:modified xsi:type="dcterms:W3CDTF">2024-08-11T14:21:31Z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